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3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12/7/19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12/7/19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12/7/19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12/7/19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12/7/19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tiff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F58ED-5A90-4F4D-B290-880A15EFA2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Bird spotter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507F11-CA58-6548-9B23-3F4FD114E1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492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1A5B-22AE-9A4D-9E29-827336D2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BD741-F44B-5145-B310-4959A6886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Bird spotter runs on a flask server and can identify images from local test folder.</a:t>
            </a:r>
          </a:p>
        </p:txBody>
      </p:sp>
    </p:spTree>
    <p:extLst>
      <p:ext uri="{BB962C8B-B14F-4D97-AF65-F5344CB8AC3E}">
        <p14:creationId xmlns:p14="http://schemas.microsoft.com/office/powerpoint/2010/main" val="2711581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0CF53-E41A-7541-A63C-8E59FD67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for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2CD5C-E4F3-4B4C-AEA9-39B28CD16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Given more time…</a:t>
            </a:r>
          </a:p>
          <a:p>
            <a:endParaRPr lang="en-US" sz="2800" dirty="0"/>
          </a:p>
          <a:p>
            <a:r>
              <a:rPr lang="en-US" sz="2800" dirty="0"/>
              <a:t>Improve user ease and functionality, e.g. drag and drop image identification.</a:t>
            </a:r>
          </a:p>
          <a:p>
            <a:r>
              <a:rPr lang="en-US" sz="2800" dirty="0"/>
              <a:t>Improve error handling to make flask app more robust.</a:t>
            </a:r>
          </a:p>
          <a:p>
            <a:r>
              <a:rPr lang="en-US" sz="2800" dirty="0"/>
              <a:t>Improve layout and visual appearance.</a:t>
            </a:r>
          </a:p>
        </p:txBody>
      </p:sp>
    </p:spTree>
    <p:extLst>
      <p:ext uri="{BB962C8B-B14F-4D97-AF65-F5344CB8AC3E}">
        <p14:creationId xmlns:p14="http://schemas.microsoft.com/office/powerpoint/2010/main" val="4231893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1FFA9-54BF-6341-9FBE-A08650C7F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7CB0D-738B-2F45-A281-DE3E6D16C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 Images and annotations:</a:t>
            </a:r>
            <a:br>
              <a:rPr lang="en-US" dirty="0"/>
            </a:br>
            <a:r>
              <a:rPr lang="en-US" dirty="0"/>
              <a:t>L. Fei-Fei, R. Fergus and P. </a:t>
            </a:r>
            <a:r>
              <a:rPr lang="en-US" dirty="0" err="1"/>
              <a:t>Perona</a:t>
            </a:r>
            <a:r>
              <a:rPr lang="en-US" dirty="0"/>
              <a:t>.</a:t>
            </a:r>
            <a:r>
              <a:rPr lang="en-US" i="1" dirty="0"/>
              <a:t> One-Shot learning of object</a:t>
            </a:r>
            <a:br>
              <a:rPr lang="en-US" i="1" dirty="0"/>
            </a:br>
            <a:r>
              <a:rPr lang="en-US" i="1" dirty="0"/>
              <a:t>categories.</a:t>
            </a:r>
            <a:r>
              <a:rPr lang="en-US" dirty="0"/>
              <a:t> IEEE Trans. Pattern Recognition and Machine Intelligence. In</a:t>
            </a:r>
            <a:br>
              <a:rPr lang="en-US" dirty="0"/>
            </a:br>
            <a:r>
              <a:rPr lang="en-US" dirty="0"/>
              <a:t>press.</a:t>
            </a:r>
          </a:p>
          <a:p>
            <a:endParaRPr lang="en-US" dirty="0"/>
          </a:p>
          <a:p>
            <a:r>
              <a:rPr lang="en-US" dirty="0" err="1"/>
              <a:t>Welinder</a:t>
            </a:r>
            <a:r>
              <a:rPr lang="en-US" dirty="0"/>
              <a:t> P., Branson S., </a:t>
            </a:r>
            <a:r>
              <a:rPr lang="en-US" dirty="0" err="1"/>
              <a:t>Mita</a:t>
            </a:r>
            <a:r>
              <a:rPr lang="en-US" dirty="0"/>
              <a:t> T., Wah C., </a:t>
            </a:r>
            <a:r>
              <a:rPr lang="en-US" dirty="0" err="1"/>
              <a:t>Schroff</a:t>
            </a:r>
            <a:r>
              <a:rPr lang="en-US" dirty="0"/>
              <a:t> F., </a:t>
            </a:r>
            <a:r>
              <a:rPr lang="en-US" dirty="0" err="1"/>
              <a:t>Belongie</a:t>
            </a:r>
            <a:r>
              <a:rPr lang="en-US" dirty="0"/>
              <a:t> S., </a:t>
            </a:r>
            <a:r>
              <a:rPr lang="en-US" dirty="0" err="1"/>
              <a:t>Perona</a:t>
            </a:r>
            <a:r>
              <a:rPr lang="en-US" dirty="0"/>
              <a:t>, P. “Caltech-UCSD Birds 200”. California Institute of Technology. CNS-TR-2010-001. 2010.</a:t>
            </a:r>
          </a:p>
        </p:txBody>
      </p:sp>
    </p:spTree>
    <p:extLst>
      <p:ext uri="{BB962C8B-B14F-4D97-AF65-F5344CB8AC3E}">
        <p14:creationId xmlns:p14="http://schemas.microsoft.com/office/powerpoint/2010/main" val="1314712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72095BC-C06B-45BD-A206-0F75C6A4A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7D555-4BB1-B14B-A260-4C0B7EA57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838" y="2681784"/>
            <a:ext cx="5226137" cy="1407494"/>
          </a:xfrm>
        </p:spPr>
        <p:txBody>
          <a:bodyPr>
            <a:normAutofit/>
          </a:bodyPr>
          <a:lstStyle/>
          <a:p>
            <a:r>
              <a:rPr lang="en-US" sz="4800" dirty="0"/>
              <a:t>The 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1497EA-AD49-1649-97BE-B35E0AF6F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" b="3566"/>
          <a:stretch/>
        </p:blipFill>
        <p:spPr>
          <a:xfrm>
            <a:off x="5233763" y="10"/>
            <a:ext cx="4480560" cy="2516773"/>
          </a:xfrm>
          <a:custGeom>
            <a:avLst/>
            <a:gdLst>
              <a:gd name="connsiteX0" fmla="*/ 273471 w 4480560"/>
              <a:gd name="connsiteY0" fmla="*/ 0 h 2516783"/>
              <a:gd name="connsiteX1" fmla="*/ 4207090 w 4480560"/>
              <a:gd name="connsiteY1" fmla="*/ 0 h 2516783"/>
              <a:gd name="connsiteX2" fmla="*/ 4218264 w 4480560"/>
              <a:gd name="connsiteY2" fmla="*/ 73216 h 2516783"/>
              <a:gd name="connsiteX3" fmla="*/ 4228529 w 4480560"/>
              <a:gd name="connsiteY3" fmla="*/ 276503 h 2516783"/>
              <a:gd name="connsiteX4" fmla="*/ 2240280 w 4480560"/>
              <a:gd name="connsiteY4" fmla="*/ 2264752 h 2516783"/>
              <a:gd name="connsiteX5" fmla="*/ 252032 w 4480560"/>
              <a:gd name="connsiteY5" fmla="*/ 276503 h 2516783"/>
              <a:gd name="connsiteX6" fmla="*/ 262297 w 4480560"/>
              <a:gd name="connsiteY6" fmla="*/ 73216 h 2516783"/>
              <a:gd name="connsiteX7" fmla="*/ 18808 w 4480560"/>
              <a:gd name="connsiteY7" fmla="*/ 0 h 2516783"/>
              <a:gd name="connsiteX8" fmla="*/ 216879 w 4480560"/>
              <a:gd name="connsiteY8" fmla="*/ 0 h 2516783"/>
              <a:gd name="connsiteX9" fmla="*/ 206579 w 4480560"/>
              <a:gd name="connsiteY9" fmla="*/ 67490 h 2516783"/>
              <a:gd name="connsiteX10" fmla="*/ 196025 w 4480560"/>
              <a:gd name="connsiteY10" fmla="*/ 276503 h 2516783"/>
              <a:gd name="connsiteX11" fmla="*/ 2240280 w 4480560"/>
              <a:gd name="connsiteY11" fmla="*/ 2320759 h 2516783"/>
              <a:gd name="connsiteX12" fmla="*/ 4284535 w 4480560"/>
              <a:gd name="connsiteY12" fmla="*/ 276503 h 2516783"/>
              <a:gd name="connsiteX13" fmla="*/ 4273981 w 4480560"/>
              <a:gd name="connsiteY13" fmla="*/ 67490 h 2516783"/>
              <a:gd name="connsiteX14" fmla="*/ 4263681 w 4480560"/>
              <a:gd name="connsiteY14" fmla="*/ 0 h 2516783"/>
              <a:gd name="connsiteX15" fmla="*/ 4461752 w 4480560"/>
              <a:gd name="connsiteY15" fmla="*/ 0 h 2516783"/>
              <a:gd name="connsiteX16" fmla="*/ 4468994 w 4480560"/>
              <a:gd name="connsiteY16" fmla="*/ 47447 h 2516783"/>
              <a:gd name="connsiteX17" fmla="*/ 4480560 w 4480560"/>
              <a:gd name="connsiteY17" fmla="*/ 276503 h 2516783"/>
              <a:gd name="connsiteX18" fmla="*/ 2240280 w 4480560"/>
              <a:gd name="connsiteY18" fmla="*/ 2516783 h 2516783"/>
              <a:gd name="connsiteX19" fmla="*/ 0 w 4480560"/>
              <a:gd name="connsiteY19" fmla="*/ 276503 h 2516783"/>
              <a:gd name="connsiteX20" fmla="*/ 11567 w 4480560"/>
              <a:gd name="connsiteY20" fmla="*/ 47447 h 251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80560" h="2516783">
                <a:moveTo>
                  <a:pt x="273471" y="0"/>
                </a:moveTo>
                <a:lnTo>
                  <a:pt x="4207090" y="0"/>
                </a:lnTo>
                <a:lnTo>
                  <a:pt x="4218264" y="73216"/>
                </a:lnTo>
                <a:cubicBezTo>
                  <a:pt x="4225052" y="140055"/>
                  <a:pt x="4228529" y="207873"/>
                  <a:pt x="4228529" y="276503"/>
                </a:cubicBezTo>
                <a:cubicBezTo>
                  <a:pt x="4228529" y="1374583"/>
                  <a:pt x="3338359" y="2264752"/>
                  <a:pt x="2240280" y="2264752"/>
                </a:cubicBezTo>
                <a:cubicBezTo>
                  <a:pt x="1142201" y="2264752"/>
                  <a:pt x="252032" y="1374583"/>
                  <a:pt x="252032" y="276503"/>
                </a:cubicBezTo>
                <a:cubicBezTo>
                  <a:pt x="252032" y="207873"/>
                  <a:pt x="255509" y="140055"/>
                  <a:pt x="262297" y="73216"/>
                </a:cubicBezTo>
                <a:close/>
                <a:moveTo>
                  <a:pt x="18808" y="0"/>
                </a:moveTo>
                <a:lnTo>
                  <a:pt x="216879" y="0"/>
                </a:lnTo>
                <a:lnTo>
                  <a:pt x="206579" y="67490"/>
                </a:lnTo>
                <a:cubicBezTo>
                  <a:pt x="199600" y="136212"/>
                  <a:pt x="196025" y="205940"/>
                  <a:pt x="196025" y="276503"/>
                </a:cubicBezTo>
                <a:cubicBezTo>
                  <a:pt x="196025" y="1405514"/>
                  <a:pt x="1111269" y="2320759"/>
                  <a:pt x="2240280" y="2320759"/>
                </a:cubicBezTo>
                <a:cubicBezTo>
                  <a:pt x="3369291" y="2320759"/>
                  <a:pt x="4284535" y="1405514"/>
                  <a:pt x="4284535" y="276503"/>
                </a:cubicBezTo>
                <a:cubicBezTo>
                  <a:pt x="4284535" y="205940"/>
                  <a:pt x="4280960" y="136212"/>
                  <a:pt x="4273981" y="67490"/>
                </a:cubicBezTo>
                <a:lnTo>
                  <a:pt x="4263681" y="0"/>
                </a:lnTo>
                <a:lnTo>
                  <a:pt x="4461752" y="0"/>
                </a:lnTo>
                <a:lnTo>
                  <a:pt x="4468994" y="47447"/>
                </a:lnTo>
                <a:cubicBezTo>
                  <a:pt x="4476642" y="122759"/>
                  <a:pt x="4480560" y="199173"/>
                  <a:pt x="4480560" y="276503"/>
                </a:cubicBezTo>
                <a:cubicBezTo>
                  <a:pt x="4480560" y="1513776"/>
                  <a:pt x="3477553" y="2516783"/>
                  <a:pt x="2240280" y="2516783"/>
                </a:cubicBezTo>
                <a:cubicBezTo>
                  <a:pt x="1003008" y="2516783"/>
                  <a:pt x="0" y="1513776"/>
                  <a:pt x="0" y="276503"/>
                </a:cubicBezTo>
                <a:cubicBezTo>
                  <a:pt x="0" y="199173"/>
                  <a:pt x="3918" y="122759"/>
                  <a:pt x="11567" y="47447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D40AAF3-394B-453B-8AF1-B796F8F9F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0"/>
            <a:ext cx="4480560" cy="2516783"/>
          </a:xfrm>
          <a:custGeom>
            <a:avLst/>
            <a:gdLst>
              <a:gd name="connsiteX0" fmla="*/ 273471 w 4480560"/>
              <a:gd name="connsiteY0" fmla="*/ 0 h 2516783"/>
              <a:gd name="connsiteX1" fmla="*/ 4207090 w 4480560"/>
              <a:gd name="connsiteY1" fmla="*/ 0 h 2516783"/>
              <a:gd name="connsiteX2" fmla="*/ 4218264 w 4480560"/>
              <a:gd name="connsiteY2" fmla="*/ 73216 h 2516783"/>
              <a:gd name="connsiteX3" fmla="*/ 4228529 w 4480560"/>
              <a:gd name="connsiteY3" fmla="*/ 276503 h 2516783"/>
              <a:gd name="connsiteX4" fmla="*/ 2240280 w 4480560"/>
              <a:gd name="connsiteY4" fmla="*/ 2264752 h 2516783"/>
              <a:gd name="connsiteX5" fmla="*/ 252032 w 4480560"/>
              <a:gd name="connsiteY5" fmla="*/ 276503 h 2516783"/>
              <a:gd name="connsiteX6" fmla="*/ 262297 w 4480560"/>
              <a:gd name="connsiteY6" fmla="*/ 73216 h 2516783"/>
              <a:gd name="connsiteX7" fmla="*/ 18808 w 4480560"/>
              <a:gd name="connsiteY7" fmla="*/ 0 h 2516783"/>
              <a:gd name="connsiteX8" fmla="*/ 216879 w 4480560"/>
              <a:gd name="connsiteY8" fmla="*/ 0 h 2516783"/>
              <a:gd name="connsiteX9" fmla="*/ 206579 w 4480560"/>
              <a:gd name="connsiteY9" fmla="*/ 67490 h 2516783"/>
              <a:gd name="connsiteX10" fmla="*/ 196025 w 4480560"/>
              <a:gd name="connsiteY10" fmla="*/ 276503 h 2516783"/>
              <a:gd name="connsiteX11" fmla="*/ 2240280 w 4480560"/>
              <a:gd name="connsiteY11" fmla="*/ 2320759 h 2516783"/>
              <a:gd name="connsiteX12" fmla="*/ 4284535 w 4480560"/>
              <a:gd name="connsiteY12" fmla="*/ 276503 h 2516783"/>
              <a:gd name="connsiteX13" fmla="*/ 4273981 w 4480560"/>
              <a:gd name="connsiteY13" fmla="*/ 67490 h 2516783"/>
              <a:gd name="connsiteX14" fmla="*/ 4263681 w 4480560"/>
              <a:gd name="connsiteY14" fmla="*/ 0 h 2516783"/>
              <a:gd name="connsiteX15" fmla="*/ 4461752 w 4480560"/>
              <a:gd name="connsiteY15" fmla="*/ 0 h 2516783"/>
              <a:gd name="connsiteX16" fmla="*/ 4468994 w 4480560"/>
              <a:gd name="connsiteY16" fmla="*/ 47447 h 2516783"/>
              <a:gd name="connsiteX17" fmla="*/ 4480560 w 4480560"/>
              <a:gd name="connsiteY17" fmla="*/ 276503 h 2516783"/>
              <a:gd name="connsiteX18" fmla="*/ 2240280 w 4480560"/>
              <a:gd name="connsiteY18" fmla="*/ 2516783 h 2516783"/>
              <a:gd name="connsiteX19" fmla="*/ 0 w 4480560"/>
              <a:gd name="connsiteY19" fmla="*/ 276503 h 2516783"/>
              <a:gd name="connsiteX20" fmla="*/ 11567 w 4480560"/>
              <a:gd name="connsiteY20" fmla="*/ 47447 h 251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80560" h="2516783">
                <a:moveTo>
                  <a:pt x="273471" y="0"/>
                </a:moveTo>
                <a:lnTo>
                  <a:pt x="4207090" y="0"/>
                </a:lnTo>
                <a:lnTo>
                  <a:pt x="4218264" y="73216"/>
                </a:lnTo>
                <a:cubicBezTo>
                  <a:pt x="4225052" y="140055"/>
                  <a:pt x="4228529" y="207873"/>
                  <a:pt x="4228529" y="276503"/>
                </a:cubicBezTo>
                <a:cubicBezTo>
                  <a:pt x="4228529" y="1374583"/>
                  <a:pt x="3338359" y="2264752"/>
                  <a:pt x="2240280" y="2264752"/>
                </a:cubicBezTo>
                <a:cubicBezTo>
                  <a:pt x="1142201" y="2264752"/>
                  <a:pt x="252032" y="1374583"/>
                  <a:pt x="252032" y="276503"/>
                </a:cubicBezTo>
                <a:cubicBezTo>
                  <a:pt x="252032" y="207873"/>
                  <a:pt x="255509" y="140055"/>
                  <a:pt x="262297" y="73216"/>
                </a:cubicBezTo>
                <a:close/>
                <a:moveTo>
                  <a:pt x="18808" y="0"/>
                </a:moveTo>
                <a:lnTo>
                  <a:pt x="216879" y="0"/>
                </a:lnTo>
                <a:lnTo>
                  <a:pt x="206579" y="67490"/>
                </a:lnTo>
                <a:cubicBezTo>
                  <a:pt x="199600" y="136212"/>
                  <a:pt x="196025" y="205940"/>
                  <a:pt x="196025" y="276503"/>
                </a:cubicBezTo>
                <a:cubicBezTo>
                  <a:pt x="196025" y="1405514"/>
                  <a:pt x="1111269" y="2320759"/>
                  <a:pt x="2240280" y="2320759"/>
                </a:cubicBezTo>
                <a:cubicBezTo>
                  <a:pt x="3369291" y="2320759"/>
                  <a:pt x="4284535" y="1405514"/>
                  <a:pt x="4284535" y="276503"/>
                </a:cubicBezTo>
                <a:cubicBezTo>
                  <a:pt x="4284535" y="205940"/>
                  <a:pt x="4280960" y="136212"/>
                  <a:pt x="4273981" y="67490"/>
                </a:cubicBezTo>
                <a:lnTo>
                  <a:pt x="4263681" y="0"/>
                </a:lnTo>
                <a:lnTo>
                  <a:pt x="4461752" y="0"/>
                </a:lnTo>
                <a:lnTo>
                  <a:pt x="4468994" y="47447"/>
                </a:lnTo>
                <a:cubicBezTo>
                  <a:pt x="4476642" y="122759"/>
                  <a:pt x="4480560" y="199173"/>
                  <a:pt x="4480560" y="276503"/>
                </a:cubicBezTo>
                <a:cubicBezTo>
                  <a:pt x="4480560" y="1513776"/>
                  <a:pt x="3477553" y="2516783"/>
                  <a:pt x="2240280" y="2516783"/>
                </a:cubicBezTo>
                <a:cubicBezTo>
                  <a:pt x="1003008" y="2516783"/>
                  <a:pt x="0" y="1513776"/>
                  <a:pt x="0" y="276503"/>
                </a:cubicBezTo>
                <a:cubicBezTo>
                  <a:pt x="0" y="199173"/>
                  <a:pt x="3918" y="122759"/>
                  <a:pt x="11567" y="47447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92D3500-6A03-4D70-88CB-25E54F59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1837" y="4189863"/>
            <a:ext cx="5226137" cy="2151302"/>
          </a:xfrm>
        </p:spPr>
        <p:txBody>
          <a:bodyPr>
            <a:normAutofit/>
          </a:bodyPr>
          <a:lstStyle/>
          <a:p>
            <a:r>
              <a:rPr lang="en-US" sz="3200" dirty="0"/>
              <a:t>Grandma took in abandoned pet parrots</a:t>
            </a:r>
          </a:p>
          <a:p>
            <a:r>
              <a:rPr lang="en-US" sz="3200" dirty="0"/>
              <a:t>Not a ‘bird person’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96D02B-949D-AB40-82F4-D9191EB6A7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3" r="9130" b="1"/>
          <a:stretch/>
        </p:blipFill>
        <p:spPr>
          <a:xfrm>
            <a:off x="20" y="537668"/>
            <a:ext cx="5681184" cy="6320333"/>
          </a:xfrm>
          <a:custGeom>
            <a:avLst/>
            <a:gdLst>
              <a:gd name="connsiteX0" fmla="*/ 0 w 5681204"/>
              <a:gd name="connsiteY0" fmla="*/ 5597835 h 6320333"/>
              <a:gd name="connsiteX1" fmla="*/ 39695 w 5681204"/>
              <a:gd name="connsiteY1" fmla="*/ 5641510 h 6320333"/>
              <a:gd name="connsiteX2" fmla="*/ 1034272 w 5681204"/>
              <a:gd name="connsiteY2" fmla="*/ 6312073 h 6320333"/>
              <a:gd name="connsiteX3" fmla="*/ 1056841 w 5681204"/>
              <a:gd name="connsiteY3" fmla="*/ 6320333 h 6320333"/>
              <a:gd name="connsiteX4" fmla="*/ 413612 w 5681204"/>
              <a:gd name="connsiteY4" fmla="*/ 6320333 h 6320333"/>
              <a:gd name="connsiteX5" fmla="*/ 300961 w 5681204"/>
              <a:gd name="connsiteY5" fmla="*/ 6249073 h 6320333"/>
              <a:gd name="connsiteX6" fmla="*/ 71042 w 5681204"/>
              <a:gd name="connsiteY6" fmla="*/ 6074983 h 6320333"/>
              <a:gd name="connsiteX7" fmla="*/ 0 w 5681204"/>
              <a:gd name="connsiteY7" fmla="*/ 6010415 h 6320333"/>
              <a:gd name="connsiteX8" fmla="*/ 2252205 w 5681204"/>
              <a:gd name="connsiteY8" fmla="*/ 385763 h 6320333"/>
              <a:gd name="connsiteX9" fmla="*/ 5295442 w 5681204"/>
              <a:gd name="connsiteY9" fmla="*/ 3429000 h 6320333"/>
              <a:gd name="connsiteX10" fmla="*/ 3436771 w 5681204"/>
              <a:gd name="connsiteY10" fmla="*/ 6233085 h 6320333"/>
              <a:gd name="connsiteX11" fmla="*/ 3198390 w 5681204"/>
              <a:gd name="connsiteY11" fmla="*/ 6320333 h 6320333"/>
              <a:gd name="connsiteX12" fmla="*/ 1306021 w 5681204"/>
              <a:gd name="connsiteY12" fmla="*/ 6320333 h 6320333"/>
              <a:gd name="connsiteX13" fmla="*/ 1067639 w 5681204"/>
              <a:gd name="connsiteY13" fmla="*/ 6233085 h 6320333"/>
              <a:gd name="connsiteX14" fmla="*/ 100311 w 5681204"/>
              <a:gd name="connsiteY14" fmla="*/ 5580893 h 6320333"/>
              <a:gd name="connsiteX15" fmla="*/ 0 w 5681204"/>
              <a:gd name="connsiteY15" fmla="*/ 5470524 h 6320333"/>
              <a:gd name="connsiteX16" fmla="*/ 0 w 5681204"/>
              <a:gd name="connsiteY16" fmla="*/ 1387476 h 6320333"/>
              <a:gd name="connsiteX17" fmla="*/ 100311 w 5681204"/>
              <a:gd name="connsiteY17" fmla="*/ 1277106 h 6320333"/>
              <a:gd name="connsiteX18" fmla="*/ 2252205 w 5681204"/>
              <a:gd name="connsiteY18" fmla="*/ 385763 h 6320333"/>
              <a:gd name="connsiteX19" fmla="*/ 2252205 w 5681204"/>
              <a:gd name="connsiteY19" fmla="*/ 0 h 6320333"/>
              <a:gd name="connsiteX20" fmla="*/ 5681204 w 5681204"/>
              <a:gd name="connsiteY20" fmla="*/ 3429000 h 6320333"/>
              <a:gd name="connsiteX21" fmla="*/ 4169391 w 5681204"/>
              <a:gd name="connsiteY21" fmla="*/ 6272380 h 6320333"/>
              <a:gd name="connsiteX22" fmla="*/ 4090458 w 5681204"/>
              <a:gd name="connsiteY22" fmla="*/ 6320333 h 6320333"/>
              <a:gd name="connsiteX23" fmla="*/ 3447569 w 5681204"/>
              <a:gd name="connsiteY23" fmla="*/ 6320333 h 6320333"/>
              <a:gd name="connsiteX24" fmla="*/ 3470138 w 5681204"/>
              <a:gd name="connsiteY24" fmla="*/ 6312073 h 6320333"/>
              <a:gd name="connsiteX25" fmla="*/ 5381167 w 5681204"/>
              <a:gd name="connsiteY25" fmla="*/ 3429000 h 6320333"/>
              <a:gd name="connsiteX26" fmla="*/ 2252205 w 5681204"/>
              <a:gd name="connsiteY26" fmla="*/ 300038 h 6320333"/>
              <a:gd name="connsiteX27" fmla="*/ 39695 w 5681204"/>
              <a:gd name="connsiteY27" fmla="*/ 1216490 h 6320333"/>
              <a:gd name="connsiteX28" fmla="*/ 0 w 5681204"/>
              <a:gd name="connsiteY28" fmla="*/ 1260165 h 6320333"/>
              <a:gd name="connsiteX29" fmla="*/ 0 w 5681204"/>
              <a:gd name="connsiteY29" fmla="*/ 847584 h 6320333"/>
              <a:gd name="connsiteX30" fmla="*/ 71042 w 5681204"/>
              <a:gd name="connsiteY30" fmla="*/ 783017 h 6320333"/>
              <a:gd name="connsiteX31" fmla="*/ 2252205 w 5681204"/>
              <a:gd name="connsiteY31" fmla="*/ 0 h 632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81204" h="6320333">
                <a:moveTo>
                  <a:pt x="0" y="5597835"/>
                </a:moveTo>
                <a:lnTo>
                  <a:pt x="39695" y="5641510"/>
                </a:lnTo>
                <a:cubicBezTo>
                  <a:pt x="322810" y="5924626"/>
                  <a:pt x="659928" y="6153739"/>
                  <a:pt x="1034272" y="6312073"/>
                </a:cubicBezTo>
                <a:lnTo>
                  <a:pt x="1056841" y="6320333"/>
                </a:lnTo>
                <a:lnTo>
                  <a:pt x="413612" y="6320333"/>
                </a:lnTo>
                <a:lnTo>
                  <a:pt x="300961" y="6249073"/>
                </a:lnTo>
                <a:cubicBezTo>
                  <a:pt x="221838" y="6194223"/>
                  <a:pt x="145134" y="6136129"/>
                  <a:pt x="71042" y="6074983"/>
                </a:cubicBezTo>
                <a:lnTo>
                  <a:pt x="0" y="6010415"/>
                </a:lnTo>
                <a:close/>
                <a:moveTo>
                  <a:pt x="2252205" y="385763"/>
                </a:moveTo>
                <a:cubicBezTo>
                  <a:pt x="3932939" y="385763"/>
                  <a:pt x="5295442" y="1748266"/>
                  <a:pt x="5295442" y="3429000"/>
                </a:cubicBezTo>
                <a:cubicBezTo>
                  <a:pt x="5295442" y="4689551"/>
                  <a:pt x="4529034" y="5771096"/>
                  <a:pt x="3436771" y="6233085"/>
                </a:cubicBezTo>
                <a:lnTo>
                  <a:pt x="3198390" y="6320333"/>
                </a:lnTo>
                <a:lnTo>
                  <a:pt x="1306021" y="6320333"/>
                </a:lnTo>
                <a:lnTo>
                  <a:pt x="1067639" y="6233085"/>
                </a:lnTo>
                <a:cubicBezTo>
                  <a:pt x="703552" y="6079088"/>
                  <a:pt x="375670" y="5856252"/>
                  <a:pt x="100311" y="5580893"/>
                </a:cubicBezTo>
                <a:lnTo>
                  <a:pt x="0" y="5470524"/>
                </a:lnTo>
                <a:lnTo>
                  <a:pt x="0" y="1387476"/>
                </a:lnTo>
                <a:lnTo>
                  <a:pt x="100311" y="1277106"/>
                </a:lnTo>
                <a:cubicBezTo>
                  <a:pt x="651028" y="726388"/>
                  <a:pt x="1411838" y="385763"/>
                  <a:pt x="2252205" y="385763"/>
                </a:cubicBezTo>
                <a:close/>
                <a:moveTo>
                  <a:pt x="2252205" y="0"/>
                </a:moveTo>
                <a:cubicBezTo>
                  <a:pt x="4145989" y="0"/>
                  <a:pt x="5681204" y="1535215"/>
                  <a:pt x="5681204" y="3429000"/>
                </a:cubicBezTo>
                <a:cubicBezTo>
                  <a:pt x="5681204" y="4612615"/>
                  <a:pt x="5081511" y="5656164"/>
                  <a:pt x="4169391" y="6272380"/>
                </a:cubicBezTo>
                <a:lnTo>
                  <a:pt x="4090458" y="6320333"/>
                </a:lnTo>
                <a:lnTo>
                  <a:pt x="3447569" y="6320333"/>
                </a:lnTo>
                <a:lnTo>
                  <a:pt x="3470138" y="6312073"/>
                </a:lnTo>
                <a:cubicBezTo>
                  <a:pt x="4593170" y="5837070"/>
                  <a:pt x="5381167" y="4725058"/>
                  <a:pt x="5381167" y="3429000"/>
                </a:cubicBezTo>
                <a:cubicBezTo>
                  <a:pt x="5381167" y="1700922"/>
                  <a:pt x="3980282" y="300038"/>
                  <a:pt x="2252205" y="300038"/>
                </a:cubicBezTo>
                <a:cubicBezTo>
                  <a:pt x="1388166" y="300038"/>
                  <a:pt x="605925" y="650259"/>
                  <a:pt x="39695" y="1216490"/>
                </a:cubicBezTo>
                <a:lnTo>
                  <a:pt x="0" y="1260165"/>
                </a:lnTo>
                <a:lnTo>
                  <a:pt x="0" y="847584"/>
                </a:lnTo>
                <a:lnTo>
                  <a:pt x="71042" y="783017"/>
                </a:lnTo>
                <a:cubicBezTo>
                  <a:pt x="663776" y="293850"/>
                  <a:pt x="1423674" y="0"/>
                  <a:pt x="2252205" y="0"/>
                </a:cubicBez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4D0672D-43C7-420C-A186-48122D7CD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667"/>
            <a:ext cx="5681204" cy="6320333"/>
          </a:xfrm>
          <a:custGeom>
            <a:avLst/>
            <a:gdLst>
              <a:gd name="connsiteX0" fmla="*/ 0 w 5681204"/>
              <a:gd name="connsiteY0" fmla="*/ 5597835 h 6320333"/>
              <a:gd name="connsiteX1" fmla="*/ 39695 w 5681204"/>
              <a:gd name="connsiteY1" fmla="*/ 5641510 h 6320333"/>
              <a:gd name="connsiteX2" fmla="*/ 1034272 w 5681204"/>
              <a:gd name="connsiteY2" fmla="*/ 6312073 h 6320333"/>
              <a:gd name="connsiteX3" fmla="*/ 1056841 w 5681204"/>
              <a:gd name="connsiteY3" fmla="*/ 6320333 h 6320333"/>
              <a:gd name="connsiteX4" fmla="*/ 413612 w 5681204"/>
              <a:gd name="connsiteY4" fmla="*/ 6320333 h 6320333"/>
              <a:gd name="connsiteX5" fmla="*/ 300961 w 5681204"/>
              <a:gd name="connsiteY5" fmla="*/ 6249073 h 6320333"/>
              <a:gd name="connsiteX6" fmla="*/ 71042 w 5681204"/>
              <a:gd name="connsiteY6" fmla="*/ 6074983 h 6320333"/>
              <a:gd name="connsiteX7" fmla="*/ 0 w 5681204"/>
              <a:gd name="connsiteY7" fmla="*/ 6010415 h 6320333"/>
              <a:gd name="connsiteX8" fmla="*/ 2252205 w 5681204"/>
              <a:gd name="connsiteY8" fmla="*/ 385763 h 6320333"/>
              <a:gd name="connsiteX9" fmla="*/ 5295442 w 5681204"/>
              <a:gd name="connsiteY9" fmla="*/ 3429000 h 6320333"/>
              <a:gd name="connsiteX10" fmla="*/ 3436771 w 5681204"/>
              <a:gd name="connsiteY10" fmla="*/ 6233085 h 6320333"/>
              <a:gd name="connsiteX11" fmla="*/ 3198390 w 5681204"/>
              <a:gd name="connsiteY11" fmla="*/ 6320333 h 6320333"/>
              <a:gd name="connsiteX12" fmla="*/ 1306021 w 5681204"/>
              <a:gd name="connsiteY12" fmla="*/ 6320333 h 6320333"/>
              <a:gd name="connsiteX13" fmla="*/ 1067639 w 5681204"/>
              <a:gd name="connsiteY13" fmla="*/ 6233085 h 6320333"/>
              <a:gd name="connsiteX14" fmla="*/ 100311 w 5681204"/>
              <a:gd name="connsiteY14" fmla="*/ 5580893 h 6320333"/>
              <a:gd name="connsiteX15" fmla="*/ 0 w 5681204"/>
              <a:gd name="connsiteY15" fmla="*/ 5470524 h 6320333"/>
              <a:gd name="connsiteX16" fmla="*/ 0 w 5681204"/>
              <a:gd name="connsiteY16" fmla="*/ 1387476 h 6320333"/>
              <a:gd name="connsiteX17" fmla="*/ 100311 w 5681204"/>
              <a:gd name="connsiteY17" fmla="*/ 1277106 h 6320333"/>
              <a:gd name="connsiteX18" fmla="*/ 2252205 w 5681204"/>
              <a:gd name="connsiteY18" fmla="*/ 385763 h 6320333"/>
              <a:gd name="connsiteX19" fmla="*/ 2252205 w 5681204"/>
              <a:gd name="connsiteY19" fmla="*/ 0 h 6320333"/>
              <a:gd name="connsiteX20" fmla="*/ 5681204 w 5681204"/>
              <a:gd name="connsiteY20" fmla="*/ 3429000 h 6320333"/>
              <a:gd name="connsiteX21" fmla="*/ 4169391 w 5681204"/>
              <a:gd name="connsiteY21" fmla="*/ 6272380 h 6320333"/>
              <a:gd name="connsiteX22" fmla="*/ 4090458 w 5681204"/>
              <a:gd name="connsiteY22" fmla="*/ 6320333 h 6320333"/>
              <a:gd name="connsiteX23" fmla="*/ 3447569 w 5681204"/>
              <a:gd name="connsiteY23" fmla="*/ 6320333 h 6320333"/>
              <a:gd name="connsiteX24" fmla="*/ 3470138 w 5681204"/>
              <a:gd name="connsiteY24" fmla="*/ 6312073 h 6320333"/>
              <a:gd name="connsiteX25" fmla="*/ 5381167 w 5681204"/>
              <a:gd name="connsiteY25" fmla="*/ 3429000 h 6320333"/>
              <a:gd name="connsiteX26" fmla="*/ 2252205 w 5681204"/>
              <a:gd name="connsiteY26" fmla="*/ 300038 h 6320333"/>
              <a:gd name="connsiteX27" fmla="*/ 39695 w 5681204"/>
              <a:gd name="connsiteY27" fmla="*/ 1216490 h 6320333"/>
              <a:gd name="connsiteX28" fmla="*/ 0 w 5681204"/>
              <a:gd name="connsiteY28" fmla="*/ 1260165 h 6320333"/>
              <a:gd name="connsiteX29" fmla="*/ 0 w 5681204"/>
              <a:gd name="connsiteY29" fmla="*/ 847584 h 6320333"/>
              <a:gd name="connsiteX30" fmla="*/ 71042 w 5681204"/>
              <a:gd name="connsiteY30" fmla="*/ 783017 h 6320333"/>
              <a:gd name="connsiteX31" fmla="*/ 2252205 w 5681204"/>
              <a:gd name="connsiteY31" fmla="*/ 0 h 632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81204" h="6320333">
                <a:moveTo>
                  <a:pt x="0" y="5597835"/>
                </a:moveTo>
                <a:lnTo>
                  <a:pt x="39695" y="5641510"/>
                </a:lnTo>
                <a:cubicBezTo>
                  <a:pt x="322810" y="5924626"/>
                  <a:pt x="659928" y="6153739"/>
                  <a:pt x="1034272" y="6312073"/>
                </a:cubicBezTo>
                <a:lnTo>
                  <a:pt x="1056841" y="6320333"/>
                </a:lnTo>
                <a:lnTo>
                  <a:pt x="413612" y="6320333"/>
                </a:lnTo>
                <a:lnTo>
                  <a:pt x="300961" y="6249073"/>
                </a:lnTo>
                <a:cubicBezTo>
                  <a:pt x="221838" y="6194223"/>
                  <a:pt x="145134" y="6136129"/>
                  <a:pt x="71042" y="6074983"/>
                </a:cubicBezTo>
                <a:lnTo>
                  <a:pt x="0" y="6010415"/>
                </a:lnTo>
                <a:close/>
                <a:moveTo>
                  <a:pt x="2252205" y="385763"/>
                </a:moveTo>
                <a:cubicBezTo>
                  <a:pt x="3932939" y="385763"/>
                  <a:pt x="5295442" y="1748266"/>
                  <a:pt x="5295442" y="3429000"/>
                </a:cubicBezTo>
                <a:cubicBezTo>
                  <a:pt x="5295442" y="4689551"/>
                  <a:pt x="4529034" y="5771096"/>
                  <a:pt x="3436771" y="6233085"/>
                </a:cubicBezTo>
                <a:lnTo>
                  <a:pt x="3198390" y="6320333"/>
                </a:lnTo>
                <a:lnTo>
                  <a:pt x="1306021" y="6320333"/>
                </a:lnTo>
                <a:lnTo>
                  <a:pt x="1067639" y="6233085"/>
                </a:lnTo>
                <a:cubicBezTo>
                  <a:pt x="703552" y="6079088"/>
                  <a:pt x="375670" y="5856252"/>
                  <a:pt x="100311" y="5580893"/>
                </a:cubicBezTo>
                <a:lnTo>
                  <a:pt x="0" y="5470524"/>
                </a:lnTo>
                <a:lnTo>
                  <a:pt x="0" y="1387476"/>
                </a:lnTo>
                <a:lnTo>
                  <a:pt x="100311" y="1277106"/>
                </a:lnTo>
                <a:cubicBezTo>
                  <a:pt x="651028" y="726388"/>
                  <a:pt x="1411838" y="385763"/>
                  <a:pt x="2252205" y="385763"/>
                </a:cubicBezTo>
                <a:close/>
                <a:moveTo>
                  <a:pt x="2252205" y="0"/>
                </a:moveTo>
                <a:cubicBezTo>
                  <a:pt x="4145989" y="0"/>
                  <a:pt x="5681204" y="1535215"/>
                  <a:pt x="5681204" y="3429000"/>
                </a:cubicBezTo>
                <a:cubicBezTo>
                  <a:pt x="5681204" y="4612615"/>
                  <a:pt x="5081511" y="5656164"/>
                  <a:pt x="4169391" y="6272380"/>
                </a:cubicBezTo>
                <a:lnTo>
                  <a:pt x="4090458" y="6320333"/>
                </a:lnTo>
                <a:lnTo>
                  <a:pt x="3447569" y="6320333"/>
                </a:lnTo>
                <a:lnTo>
                  <a:pt x="3470138" y="6312073"/>
                </a:lnTo>
                <a:cubicBezTo>
                  <a:pt x="4593170" y="5837070"/>
                  <a:pt x="5381167" y="4725058"/>
                  <a:pt x="5381167" y="3429000"/>
                </a:cubicBezTo>
                <a:cubicBezTo>
                  <a:pt x="5381167" y="1700922"/>
                  <a:pt x="3980282" y="300038"/>
                  <a:pt x="2252205" y="300038"/>
                </a:cubicBezTo>
                <a:cubicBezTo>
                  <a:pt x="1388166" y="300038"/>
                  <a:pt x="605925" y="650259"/>
                  <a:pt x="39695" y="1216490"/>
                </a:cubicBezTo>
                <a:lnTo>
                  <a:pt x="0" y="1260165"/>
                </a:lnTo>
                <a:lnTo>
                  <a:pt x="0" y="847584"/>
                </a:lnTo>
                <a:lnTo>
                  <a:pt x="71042" y="783017"/>
                </a:lnTo>
                <a:cubicBezTo>
                  <a:pt x="663776" y="293850"/>
                  <a:pt x="1423674" y="0"/>
                  <a:pt x="2252205" y="0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6E3E53-A85C-4F1C-8D49-274B28584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18F255-8818-4B29-BE51-E6C53C9AA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B9FAC86-F2AD-430F-A01E-366FAC8AB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3142404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9C8D586-1ECD-4981-BED2-97336112C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78F39-525C-484B-88B9-91C9A80B5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484632"/>
            <a:ext cx="529958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/>
              <a:t>Best friends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E918EA-8D2B-E142-AFA0-A710A9933F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14" r="2" b="2"/>
          <a:stretch/>
        </p:blipFill>
        <p:spPr>
          <a:xfrm rot="5400000">
            <a:off x="-395747" y="395748"/>
            <a:ext cx="6857999" cy="6066502"/>
          </a:xfrm>
          <a:prstGeom prst="rect">
            <a:avLst/>
          </a:prstGeom>
        </p:spPr>
      </p:pic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398DB138-4700-4E10-9B2E-627CF5E30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F001A23-2767-4A31-BD30-56112DE95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6BD30CE-7C6B-4C5B-8206-2A912062D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FA45EC6-AD58-4CAF-846D-46D82B614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167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6C687-67E1-BB40-9760-749E9063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Until…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CF73A2-EC3E-7D4E-9E40-9375DB31D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752" y="2013163"/>
            <a:ext cx="5015895" cy="4051300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7A60DF9-3960-E042-B127-BF02763149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77" t="7322" r="29485" b="77809"/>
          <a:stretch/>
        </p:blipFill>
        <p:spPr>
          <a:xfrm rot="8123288">
            <a:off x="6536186" y="3811020"/>
            <a:ext cx="1062684" cy="90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6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8E4D-F569-4B42-AB6B-9DE8B0E6A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obvious solution…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8164F4-CC33-4243-89E4-4C2EAD2E2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37" b="5831"/>
          <a:stretch/>
        </p:blipFill>
        <p:spPr>
          <a:xfrm>
            <a:off x="1319169" y="1721709"/>
            <a:ext cx="4364939" cy="2356021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9D20F17-9D6B-084A-B395-ED5442D2B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77" t="7322" r="29485" b="77809"/>
          <a:stretch/>
        </p:blipFill>
        <p:spPr>
          <a:xfrm rot="5778548">
            <a:off x="7969778" y="4968801"/>
            <a:ext cx="975830" cy="828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DF7248-8AC6-0340-A3FE-62ACDA8F4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65982">
            <a:off x="4258446" y="3261922"/>
            <a:ext cx="2019300" cy="100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EBC2D2-A82B-8349-935D-26E301F87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65982">
            <a:off x="6061250" y="3995674"/>
            <a:ext cx="2019300" cy="1003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74E305-7600-4C4A-AA53-7E2E9652C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20948" y="3763572"/>
            <a:ext cx="3158831" cy="2363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26AFAB-25BC-A044-93F0-2BCC7F51E54F}"/>
              </a:ext>
            </a:extLst>
          </p:cNvPr>
          <p:cNvSpPr txBox="1"/>
          <p:nvPr/>
        </p:nvSpPr>
        <p:spPr>
          <a:xfrm>
            <a:off x="1040868" y="4673363"/>
            <a:ext cx="2879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Cloudy detected… commence rescue protocol…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797FB9-3BC1-0C48-9E65-002CDEF15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7692" y="1598020"/>
            <a:ext cx="3734308" cy="266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45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95BA4-2132-694D-921A-78A3E3F50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34DB8-2099-8D43-A594-1EBDB18E4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highlight>
                  <a:srgbClr val="FFFF00"/>
                </a:highlight>
              </a:rPr>
              <a:t>1.  Train a neural network to recognize birds.</a:t>
            </a:r>
          </a:p>
          <a:p>
            <a:r>
              <a:rPr lang="en-US" sz="2800" dirty="0"/>
              <a:t>2.  Out fit drone with network and automated navigation.</a:t>
            </a:r>
          </a:p>
          <a:p>
            <a:r>
              <a:rPr lang="en-US" sz="2800" dirty="0"/>
              <a:t>3.  Arm drone with capturing tools.</a:t>
            </a:r>
          </a:p>
          <a:p>
            <a:r>
              <a:rPr lang="en-US" sz="2800" dirty="0"/>
              <a:t>4.  Return Cloudy home safely.</a:t>
            </a:r>
          </a:p>
        </p:txBody>
      </p:sp>
    </p:spTree>
    <p:extLst>
      <p:ext uri="{BB962C8B-B14F-4D97-AF65-F5344CB8AC3E}">
        <p14:creationId xmlns:p14="http://schemas.microsoft.com/office/powerpoint/2010/main" val="3914985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31E48D-FEAA-6247-9CBE-75AC2ED14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95" b="70069"/>
          <a:stretch/>
        </p:blipFill>
        <p:spPr>
          <a:xfrm>
            <a:off x="6352114" y="141013"/>
            <a:ext cx="4006825" cy="33346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4475CB-4422-A142-811B-A27D2515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Birdspotter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42893-FE06-B041-9A2D-BD4877478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Architecture: </a:t>
            </a:r>
          </a:p>
          <a:p>
            <a:r>
              <a:rPr lang="en-US" sz="2800" dirty="0"/>
              <a:t>Three ‘convolution blocks’</a:t>
            </a:r>
          </a:p>
          <a:p>
            <a:pPr marL="0" indent="0">
              <a:buNone/>
            </a:pPr>
            <a:r>
              <a:rPr lang="en-US" sz="2800" dirty="0"/>
              <a:t>Stacked on 3 dense layers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 Image Augmentation </a:t>
            </a:r>
          </a:p>
          <a:p>
            <a:pPr marL="0" indent="0">
              <a:buNone/>
            </a:pPr>
            <a:r>
              <a:rPr lang="en-US" sz="2800" dirty="0"/>
              <a:t>With </a:t>
            </a:r>
            <a:r>
              <a:rPr lang="en-US" sz="2800" dirty="0" err="1"/>
              <a:t>keras</a:t>
            </a:r>
            <a:r>
              <a:rPr lang="en-US" sz="2800" dirty="0"/>
              <a:t> </a:t>
            </a:r>
            <a:r>
              <a:rPr lang="en-US" sz="2800" dirty="0" err="1"/>
              <a:t>ImageDataGenerator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7F6EEA-E8DA-D543-A832-5D1EB6A9F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30" t="81261" r="33467"/>
          <a:stretch/>
        </p:blipFill>
        <p:spPr>
          <a:xfrm>
            <a:off x="7500551" y="4929661"/>
            <a:ext cx="2769432" cy="1663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6AD53-8A3B-BE47-81B2-40C65190F2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51" t="15431" r="33394" b="70069"/>
          <a:stretch/>
        </p:blipFill>
        <p:spPr>
          <a:xfrm>
            <a:off x="6931857" y="3372171"/>
            <a:ext cx="3427082" cy="165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57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74E4C-F2BB-4B4B-9602-BD4028A50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&amp;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2C08A-EAC4-B340-B7B4-3D608B989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b="1" u="sng" dirty="0"/>
              <a:t>First iteration</a:t>
            </a:r>
            <a:r>
              <a:rPr lang="en-US" sz="2800" dirty="0"/>
              <a:t>:  Epoch 50/50 - loss: 0.4163 - accuracy: 0.8290 - </a:t>
            </a:r>
            <a:r>
              <a:rPr lang="en-US" sz="2800" dirty="0" err="1"/>
              <a:t>val_loss</a:t>
            </a:r>
            <a:r>
              <a:rPr lang="en-US" sz="2800" dirty="0"/>
              <a:t>: 0.5283 – </a:t>
            </a:r>
            <a:r>
              <a:rPr lang="en-US" sz="2800" dirty="0" err="1"/>
              <a:t>val_accuracy</a:t>
            </a:r>
            <a:r>
              <a:rPr lang="en-US" sz="2800" dirty="0"/>
              <a:t>: </a:t>
            </a:r>
            <a:r>
              <a:rPr lang="en-US" sz="2800" dirty="0">
                <a:highlight>
                  <a:srgbClr val="FFFF00"/>
                </a:highlight>
              </a:rPr>
              <a:t>0.7821</a:t>
            </a:r>
          </a:p>
          <a:p>
            <a:r>
              <a:rPr lang="en-US" sz="2800" b="1" u="sng" dirty="0"/>
              <a:t>Second iteration</a:t>
            </a:r>
            <a:r>
              <a:rPr lang="en-US" sz="2800" dirty="0"/>
              <a:t>:  Epoch 200/200 - loss: 0.4704 - accuracy: 0.8861 - </a:t>
            </a:r>
            <a:r>
              <a:rPr lang="en-US" sz="2800" dirty="0" err="1"/>
              <a:t>val_loss</a:t>
            </a:r>
            <a:r>
              <a:rPr lang="en-US" sz="2800" dirty="0"/>
              <a:t>: 0.2459 - </a:t>
            </a:r>
            <a:r>
              <a:rPr lang="en-US" sz="2800" dirty="0" err="1"/>
              <a:t>val_accuracy</a:t>
            </a:r>
            <a:r>
              <a:rPr lang="en-US" sz="2800" dirty="0"/>
              <a:t>: </a:t>
            </a:r>
            <a:r>
              <a:rPr lang="en-US" sz="2800" dirty="0">
                <a:highlight>
                  <a:srgbClr val="FFFF00"/>
                </a:highlight>
              </a:rPr>
              <a:t>0.9650</a:t>
            </a:r>
          </a:p>
          <a:p>
            <a:r>
              <a:rPr lang="en-US" sz="2800" b="1" u="sng" dirty="0"/>
              <a:t>Third iteration</a:t>
            </a:r>
            <a:r>
              <a:rPr lang="en-US" sz="2800" dirty="0"/>
              <a:t>:  Epoch 200 - loss: 0.3921 - accuracy: 0.8427 - </a:t>
            </a:r>
            <a:r>
              <a:rPr lang="en-US" sz="2800" dirty="0" err="1"/>
              <a:t>val_loss</a:t>
            </a:r>
            <a:r>
              <a:rPr lang="en-US" sz="2800" dirty="0"/>
              <a:t>: 0.1237 - </a:t>
            </a:r>
            <a:r>
              <a:rPr lang="en-US" sz="2800" dirty="0" err="1"/>
              <a:t>val_accuracy</a:t>
            </a:r>
            <a:r>
              <a:rPr lang="en-US" sz="2800" dirty="0"/>
              <a:t>: </a:t>
            </a:r>
            <a:r>
              <a:rPr lang="en-US" sz="2800" dirty="0">
                <a:highlight>
                  <a:srgbClr val="FFFF00"/>
                </a:highlight>
              </a:rPr>
              <a:t>0.8906</a:t>
            </a:r>
          </a:p>
          <a:p>
            <a:r>
              <a:rPr lang="en-US" sz="2800" b="1" u="sng" dirty="0"/>
              <a:t>Fourth iteration</a:t>
            </a:r>
            <a:r>
              <a:rPr lang="en-US" sz="2800" dirty="0"/>
              <a:t>:  Epochs 400 - loss: 0.3153 - accuracy: 0.8921 - </a:t>
            </a:r>
            <a:r>
              <a:rPr lang="en-US" sz="2800" dirty="0" err="1"/>
              <a:t>val_loss</a:t>
            </a:r>
            <a:r>
              <a:rPr lang="en-US" sz="2800" dirty="0"/>
              <a:t>: 0.4919 - </a:t>
            </a:r>
            <a:r>
              <a:rPr lang="en-US" sz="2800" dirty="0" err="1"/>
              <a:t>val_accuracy</a:t>
            </a:r>
            <a:r>
              <a:rPr lang="en-US" sz="2800" dirty="0"/>
              <a:t>: </a:t>
            </a:r>
            <a:r>
              <a:rPr lang="en-US" sz="2800" dirty="0">
                <a:highlight>
                  <a:srgbClr val="FFFF00"/>
                </a:highlight>
              </a:rPr>
              <a:t>0.9219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89DD4-DE27-A94B-8950-5FE0438DF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51"/>
          <a:stretch/>
        </p:blipFill>
        <p:spPr>
          <a:xfrm>
            <a:off x="8476736" y="737456"/>
            <a:ext cx="3148227" cy="1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98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B7D0F-B04B-6448-9A35-AF7CD4579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for </a:t>
            </a:r>
            <a:r>
              <a:rPr lang="en-US" dirty="0" err="1"/>
              <a:t>improvment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A57AB-F388-5047-9EB9-CF4B6FAD9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Use a pre-train standard convolutional network such as VGG16 or </a:t>
            </a:r>
            <a:r>
              <a:rPr lang="en-US" sz="3200" dirty="0" err="1"/>
              <a:t>ResNet</a:t>
            </a:r>
            <a:endParaRPr lang="en-US" sz="3200" dirty="0"/>
          </a:p>
          <a:p>
            <a:r>
              <a:rPr lang="en-US" sz="3200" dirty="0"/>
              <a:t>Out-source computation to some type of cloud computing such as AWS, Azure, Google, etc.</a:t>
            </a:r>
          </a:p>
          <a:p>
            <a:r>
              <a:rPr lang="en-US" sz="3200" dirty="0"/>
              <a:t>Analyze false negatives and false positives to guide further data collection.</a:t>
            </a:r>
          </a:p>
        </p:txBody>
      </p:sp>
    </p:spTree>
    <p:extLst>
      <p:ext uri="{BB962C8B-B14F-4D97-AF65-F5344CB8AC3E}">
        <p14:creationId xmlns:p14="http://schemas.microsoft.com/office/powerpoint/2010/main" val="2403602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368</Words>
  <Application>Microsoft Macintosh PowerPoint</Application>
  <PresentationFormat>Widescreen</PresentationFormat>
  <Paragraphs>41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Andale Mono</vt:lpstr>
      <vt:lpstr>Calibri</vt:lpstr>
      <vt:lpstr>Rockwell</vt:lpstr>
      <vt:lpstr>Rockwell Condensed</vt:lpstr>
      <vt:lpstr>Rockwell Extra Bold</vt:lpstr>
      <vt:lpstr>Wingdings</vt:lpstr>
      <vt:lpstr>Wood Type</vt:lpstr>
      <vt:lpstr>Bird spotter</vt:lpstr>
      <vt:lpstr>The story</vt:lpstr>
      <vt:lpstr>Best friends</vt:lpstr>
      <vt:lpstr>Until…</vt:lpstr>
      <vt:lpstr>The obvious solution…</vt:lpstr>
      <vt:lpstr>The plan</vt:lpstr>
      <vt:lpstr>Birdspotter</vt:lpstr>
      <vt:lpstr>Performance &amp; tuning</vt:lpstr>
      <vt:lpstr>Areas for improvment</vt:lpstr>
      <vt:lpstr>Application</vt:lpstr>
      <vt:lpstr>Areas for improvement</vt:lpstr>
      <vt:lpstr>Data sets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Bird spotter</dc:title>
  <dc:creator>Bigham, George A.</dc:creator>
  <cp:lastModifiedBy>Bigham, George A.</cp:lastModifiedBy>
  <cp:revision>7</cp:revision>
  <dcterms:created xsi:type="dcterms:W3CDTF">2019-12-07T08:39:12Z</dcterms:created>
  <dcterms:modified xsi:type="dcterms:W3CDTF">2019-12-07T09:49:56Z</dcterms:modified>
</cp:coreProperties>
</file>